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90" r:id="rId2"/>
    <p:sldId id="413" r:id="rId3"/>
    <p:sldId id="419" r:id="rId4"/>
    <p:sldId id="414" r:id="rId5"/>
    <p:sldId id="418" r:id="rId6"/>
    <p:sldId id="525" r:id="rId7"/>
    <p:sldId id="545" r:id="rId8"/>
    <p:sldId id="548" r:id="rId9"/>
    <p:sldId id="578" r:id="rId10"/>
    <p:sldId id="479" r:id="rId11"/>
    <p:sldId id="402" r:id="rId12"/>
    <p:sldId id="476" r:id="rId13"/>
    <p:sldId id="359" r:id="rId14"/>
    <p:sldId id="361" r:id="rId15"/>
    <p:sldId id="303" r:id="rId16"/>
    <p:sldId id="427" r:id="rId17"/>
    <p:sldId id="429" r:id="rId18"/>
    <p:sldId id="519" r:id="rId19"/>
    <p:sldId id="516" r:id="rId20"/>
    <p:sldId id="549" r:id="rId21"/>
    <p:sldId id="486" r:id="rId22"/>
    <p:sldId id="592" r:id="rId23"/>
    <p:sldId id="550" r:id="rId24"/>
    <p:sldId id="555" r:id="rId25"/>
    <p:sldId id="558" r:id="rId26"/>
    <p:sldId id="557" r:id="rId27"/>
    <p:sldId id="559" r:id="rId28"/>
    <p:sldId id="503" r:id="rId29"/>
    <p:sldId id="554" r:id="rId30"/>
    <p:sldId id="507" r:id="rId31"/>
    <p:sldId id="512" r:id="rId32"/>
    <p:sldId id="518" r:id="rId33"/>
    <p:sldId id="515" r:id="rId34"/>
    <p:sldId id="514" r:id="rId35"/>
    <p:sldId id="589" r:id="rId36"/>
    <p:sldId id="590" r:id="rId37"/>
    <p:sldId id="443" r:id="rId38"/>
    <p:sldId id="482" r:id="rId39"/>
    <p:sldId id="526" r:id="rId40"/>
    <p:sldId id="527" r:id="rId41"/>
    <p:sldId id="499" r:id="rId42"/>
    <p:sldId id="520" r:id="rId43"/>
    <p:sldId id="593" r:id="rId44"/>
    <p:sldId id="566" r:id="rId45"/>
    <p:sldId id="577" r:id="rId46"/>
    <p:sldId id="567" r:id="rId47"/>
    <p:sldId id="568" r:id="rId48"/>
    <p:sldId id="594" r:id="rId49"/>
    <p:sldId id="569" r:id="rId50"/>
    <p:sldId id="570" r:id="rId51"/>
    <p:sldId id="571" r:id="rId52"/>
    <p:sldId id="572" r:id="rId53"/>
    <p:sldId id="595" r:id="rId54"/>
    <p:sldId id="408" r:id="rId55"/>
    <p:sldId id="532" r:id="rId56"/>
    <p:sldId id="393" r:id="rId57"/>
    <p:sldId id="533" r:id="rId58"/>
    <p:sldId id="537" r:id="rId59"/>
    <p:sldId id="596" r:id="rId60"/>
    <p:sldId id="439" r:id="rId61"/>
    <p:sldId id="534" r:id="rId62"/>
    <p:sldId id="535" r:id="rId63"/>
    <p:sldId id="536" r:id="rId64"/>
    <p:sldId id="351" r:id="rId65"/>
    <p:sldId id="373" r:id="rId66"/>
    <p:sldId id="375" r:id="rId67"/>
    <p:sldId id="343" r:id="rId68"/>
    <p:sldId id="599" r:id="rId69"/>
    <p:sldId id="597" r:id="rId70"/>
    <p:sldId id="600" r:id="rId71"/>
    <p:sldId id="598" r:id="rId72"/>
    <p:sldId id="601" r:id="rId73"/>
    <p:sldId id="273" r:id="rId74"/>
    <p:sldId id="591" r:id="rId75"/>
    <p:sldId id="587" r:id="rId76"/>
    <p:sldId id="588" r:id="rId77"/>
    <p:sldId id="579" r:id="rId78"/>
    <p:sldId id="580" r:id="rId79"/>
    <p:sldId id="581" r:id="rId80"/>
    <p:sldId id="582" r:id="rId81"/>
    <p:sldId id="583" r:id="rId82"/>
    <p:sldId id="584" r:id="rId83"/>
    <p:sldId id="585" r:id="rId84"/>
    <p:sldId id="586" r:id="rId85"/>
    <p:sldId id="573" r:id="rId86"/>
    <p:sldId id="574" r:id="rId87"/>
    <p:sldId id="575" r:id="rId88"/>
    <p:sldId id="560" r:id="rId89"/>
    <p:sldId id="561" r:id="rId90"/>
    <p:sldId id="562" r:id="rId91"/>
    <p:sldId id="551" r:id="rId92"/>
    <p:sldId id="552" r:id="rId93"/>
    <p:sldId id="553" r:id="rId94"/>
    <p:sldId id="546" r:id="rId95"/>
    <p:sldId id="529" r:id="rId96"/>
    <p:sldId id="524" r:id="rId97"/>
    <p:sldId id="500" r:id="rId98"/>
    <p:sldId id="501" r:id="rId99"/>
    <p:sldId id="502" r:id="rId100"/>
    <p:sldId id="466" r:id="rId101"/>
    <p:sldId id="474" r:id="rId102"/>
    <p:sldId id="467" r:id="rId103"/>
    <p:sldId id="468" r:id="rId104"/>
    <p:sldId id="469" r:id="rId105"/>
    <p:sldId id="470" r:id="rId106"/>
    <p:sldId id="441" r:id="rId107"/>
    <p:sldId id="440" r:id="rId108"/>
    <p:sldId id="433" r:id="rId109"/>
    <p:sldId id="405" r:id="rId110"/>
    <p:sldId id="412" r:id="rId111"/>
    <p:sldId id="403" r:id="rId112"/>
    <p:sldId id="404" r:id="rId113"/>
    <p:sldId id="398" r:id="rId114"/>
    <p:sldId id="396" r:id="rId115"/>
    <p:sldId id="394" r:id="rId116"/>
    <p:sldId id="434" r:id="rId117"/>
    <p:sldId id="438" r:id="rId118"/>
    <p:sldId id="436" r:id="rId119"/>
    <p:sldId id="395" r:id="rId120"/>
    <p:sldId id="320" r:id="rId121"/>
    <p:sldId id="386" r:id="rId122"/>
    <p:sldId id="387" r:id="rId123"/>
    <p:sldId id="388" r:id="rId124"/>
    <p:sldId id="385" r:id="rId125"/>
    <p:sldId id="380" r:id="rId126"/>
    <p:sldId id="367" r:id="rId127"/>
    <p:sldId id="406" r:id="rId128"/>
    <p:sldId id="407" r:id="rId129"/>
    <p:sldId id="358" r:id="rId130"/>
    <p:sldId id="321" r:id="rId131"/>
    <p:sldId id="421" r:id="rId132"/>
    <p:sldId id="322" r:id="rId133"/>
    <p:sldId id="323" r:id="rId134"/>
    <p:sldId id="309" r:id="rId135"/>
    <p:sldId id="324" r:id="rId136"/>
    <p:sldId id="353" r:id="rId137"/>
    <p:sldId id="420" r:id="rId138"/>
    <p:sldId id="430" r:id="rId139"/>
    <p:sldId id="431" r:id="rId140"/>
    <p:sldId id="432" r:id="rId141"/>
    <p:sldId id="370" r:id="rId142"/>
    <p:sldId id="368" r:id="rId143"/>
    <p:sldId id="35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525"/>
            <p14:sldId id="545"/>
            <p14:sldId id="548"/>
            <p14:sldId id="578"/>
            <p14:sldId id="479"/>
            <p14:sldId id="402"/>
            <p14:sldId id="476"/>
            <p14:sldId id="359"/>
            <p14:sldId id="361"/>
            <p14:sldId id="303"/>
            <p14:sldId id="427"/>
            <p14:sldId id="429"/>
            <p14:sldId id="519"/>
            <p14:sldId id="516"/>
            <p14:sldId id="549"/>
            <p14:sldId id="486"/>
            <p14:sldId id="592"/>
            <p14:sldId id="550"/>
            <p14:sldId id="555"/>
            <p14:sldId id="558"/>
            <p14:sldId id="557"/>
            <p14:sldId id="559"/>
            <p14:sldId id="503"/>
            <p14:sldId id="554"/>
            <p14:sldId id="507"/>
            <p14:sldId id="512"/>
            <p14:sldId id="518"/>
            <p14:sldId id="515"/>
            <p14:sldId id="514"/>
            <p14:sldId id="589"/>
            <p14:sldId id="590"/>
            <p14:sldId id="443"/>
            <p14:sldId id="482"/>
            <p14:sldId id="526"/>
            <p14:sldId id="527"/>
            <p14:sldId id="499"/>
            <p14:sldId id="520"/>
            <p14:sldId id="593"/>
            <p14:sldId id="566"/>
            <p14:sldId id="577"/>
            <p14:sldId id="567"/>
            <p14:sldId id="568"/>
            <p14:sldId id="594"/>
            <p14:sldId id="569"/>
            <p14:sldId id="570"/>
            <p14:sldId id="571"/>
            <p14:sldId id="572"/>
            <p14:sldId id="595"/>
            <p14:sldId id="408"/>
            <p14:sldId id="532"/>
            <p14:sldId id="393"/>
            <p14:sldId id="533"/>
            <p14:sldId id="537"/>
            <p14:sldId id="596"/>
            <p14:sldId id="439"/>
            <p14:sldId id="534"/>
            <p14:sldId id="535"/>
            <p14:sldId id="536"/>
            <p14:sldId id="351"/>
            <p14:sldId id="373"/>
            <p14:sldId id="375"/>
            <p14:sldId id="343"/>
            <p14:sldId id="599"/>
            <p14:sldId id="597"/>
            <p14:sldId id="600"/>
            <p14:sldId id="598"/>
            <p14:sldId id="601"/>
            <p14:sldId id="273"/>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6"/>
    <p:restoredTop sz="91758"/>
  </p:normalViewPr>
  <p:slideViewPr>
    <p:cSldViewPr snapToGrid="0">
      <p:cViewPr>
        <p:scale>
          <a:sx n="100" d="100"/>
          <a:sy n="100" d="100"/>
        </p:scale>
        <p:origin x="312"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6.xml"/><Relationship Id="rId1" Type="http://schemas.microsoft.com/office/2011/relationships/chartStyle" Target="style10.xml"/><Relationship Id="rId2" Type="http://schemas.microsoft.com/office/2011/relationships/chartColorStyle" Target="colors10.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Users/JamesB/Google%20Drive/Graduate%20School/Self_JamesTBrown/GitHub/Lipid_Quantification/Data/respir_pupa%20data.xlsx"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3.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4.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5.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68874432"/>
        <c:axId val="68882464"/>
      </c:lineChart>
      <c:catAx>
        <c:axId val="688744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8882464"/>
        <c:crosses val="autoZero"/>
        <c:auto val="1"/>
        <c:lblAlgn val="ctr"/>
        <c:lblOffset val="100"/>
        <c:noMultiLvlLbl val="0"/>
      </c:catAx>
      <c:valAx>
        <c:axId val="688824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887443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97622784"/>
        <c:axId val="97631216"/>
      </c:lineChart>
      <c:catAx>
        <c:axId val="976227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7631216"/>
        <c:crosses val="autoZero"/>
        <c:auto val="1"/>
        <c:lblAlgn val="ctr"/>
        <c:lblOffset val="100"/>
        <c:noMultiLvlLbl val="0"/>
      </c:catAx>
      <c:valAx>
        <c:axId val="9763121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7622784"/>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69361472"/>
        <c:axId val="69369872"/>
      </c:lineChart>
      <c:catAx>
        <c:axId val="693614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9369872"/>
        <c:crosses val="autoZero"/>
        <c:auto val="1"/>
        <c:lblAlgn val="ctr"/>
        <c:lblOffset val="100"/>
        <c:noMultiLvlLbl val="0"/>
      </c:catAx>
      <c:valAx>
        <c:axId val="693698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9361472"/>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ser>
        <c:dLbls>
          <c:showLegendKey val="0"/>
          <c:showVal val="0"/>
          <c:showCatName val="0"/>
          <c:showSerName val="0"/>
          <c:showPercent val="0"/>
          <c:showBubbleSize val="0"/>
        </c:dLbls>
        <c:gapWidth val="219"/>
        <c:overlap val="-27"/>
        <c:axId val="69502064"/>
        <c:axId val="69505856"/>
      </c:barChart>
      <c:catAx>
        <c:axId val="69502064"/>
        <c:scaling>
          <c:orientation val="minMax"/>
        </c:scaling>
        <c:delete val="1"/>
        <c:axPos val="b"/>
        <c:numFmt formatCode="General" sourceLinked="1"/>
        <c:majorTickMark val="none"/>
        <c:minorTickMark val="none"/>
        <c:tickLblPos val="nextTo"/>
        <c:crossAx val="69505856"/>
        <c:crosses val="autoZero"/>
        <c:auto val="1"/>
        <c:lblAlgn val="ctr"/>
        <c:lblOffset val="100"/>
        <c:noMultiLvlLbl val="0"/>
      </c:catAx>
      <c:valAx>
        <c:axId val="69505856"/>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9502064"/>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4402928"/>
        <c:axId val="74407872"/>
      </c:lineChart>
      <c:catAx>
        <c:axId val="744029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407872"/>
        <c:crosses val="autoZero"/>
        <c:auto val="1"/>
        <c:lblAlgn val="ctr"/>
        <c:lblOffset val="100"/>
        <c:noMultiLvlLbl val="0"/>
      </c:catAx>
      <c:valAx>
        <c:axId val="7440787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440292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8709616"/>
        <c:axId val="78718064"/>
      </c:lineChart>
      <c:catAx>
        <c:axId val="7870961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718064"/>
        <c:crosses val="autoZero"/>
        <c:auto val="1"/>
        <c:lblAlgn val="ctr"/>
        <c:lblOffset val="100"/>
        <c:noMultiLvlLbl val="0"/>
      </c:catAx>
      <c:valAx>
        <c:axId val="78718064"/>
        <c:scaling>
          <c:orientation val="minMax"/>
          <c:max val="70.0"/>
        </c:scaling>
        <c:delete val="1"/>
        <c:axPos val="l"/>
        <c:numFmt formatCode="General" sourceLinked="0"/>
        <c:majorTickMark val="out"/>
        <c:minorTickMark val="none"/>
        <c:tickLblPos val="nextTo"/>
        <c:crossAx val="787096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8510080"/>
        <c:axId val="78518400"/>
      </c:lineChart>
      <c:catAx>
        <c:axId val="785100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518400"/>
        <c:crosses val="autoZero"/>
        <c:auto val="1"/>
        <c:lblAlgn val="ctr"/>
        <c:lblOffset val="100"/>
        <c:noMultiLvlLbl val="0"/>
      </c:catAx>
      <c:valAx>
        <c:axId val="7851840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851008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78624224"/>
        <c:axId val="79697504"/>
      </c:lineChart>
      <c:catAx>
        <c:axId val="786242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697504"/>
        <c:crosses val="autoZero"/>
        <c:auto val="1"/>
        <c:lblAlgn val="ctr"/>
        <c:lblOffset val="100"/>
        <c:noMultiLvlLbl val="0"/>
      </c:catAx>
      <c:valAx>
        <c:axId val="79697504"/>
        <c:scaling>
          <c:orientation val="minMax"/>
          <c:max val="70.0"/>
        </c:scaling>
        <c:delete val="1"/>
        <c:axPos val="l"/>
        <c:numFmt formatCode="General" sourceLinked="0"/>
        <c:majorTickMark val="out"/>
        <c:minorTickMark val="none"/>
        <c:tickLblPos val="nextTo"/>
        <c:crossAx val="78624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1230864"/>
        <c:axId val="69870928"/>
      </c:lineChart>
      <c:catAx>
        <c:axId val="712308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9870928"/>
        <c:crosses val="autoZero"/>
        <c:auto val="1"/>
        <c:lblAlgn val="ctr"/>
        <c:lblOffset val="100"/>
        <c:noMultiLvlLbl val="0"/>
      </c:catAx>
      <c:valAx>
        <c:axId val="69870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123086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3430352"/>
        <c:axId val="97545680"/>
      </c:lineChart>
      <c:catAx>
        <c:axId val="734303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7545680"/>
        <c:crosses val="autoZero"/>
        <c:auto val="1"/>
        <c:lblAlgn val="ctr"/>
        <c:lblOffset val="100"/>
        <c:noMultiLvlLbl val="0"/>
      </c:catAx>
      <c:valAx>
        <c:axId val="975456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3430352"/>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rawing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smtClean="0">
              <a:cs typeface="Calibri"/>
            </a:rPr>
            <a:t>Peak Nutrition day</a:t>
          </a:r>
          <a:endParaRPr lang="en-US" sz="3400" dirty="0">
            <a:cs typeface="Calibri"/>
          </a:endParaRP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1572CA8-9E69-9947-B5C7-91FC5DC0D655}" type="presOf" srcId="{32ADB176-565B-4846-83CB-84F544BAA024}" destId="{D9EB1B0F-8C96-9343-9CD4-1F7F298BA8C8}" srcOrd="0" destOrd="0" presId="urn:microsoft.com/office/officeart/2008/layout/CircularPictureCallout"/>
    <dgm:cxn modelId="{FCFF4606-00E8-D246-B60B-4FF607A9A0A4}" type="presOf" srcId="{869A7BDD-9E78-0546-B04B-0B5FABD4335F}" destId="{7CB79483-FECB-7B42-B9AA-D9954A46F72B}" srcOrd="0" destOrd="1"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2A40E00-3802-2743-974B-7C8E8F773673}" type="presOf" srcId="{716DA12F-0F8E-384F-B074-44E3BDE48826}" destId="{908A4B56-FDFF-DD47-ADAD-BB5C817668AB}" srcOrd="0" destOrd="3" presId="urn:microsoft.com/office/officeart/2008/layout/CircularPictureCallout"/>
    <dgm:cxn modelId="{21B54DF1-D8CC-2249-B883-1444E89AC983}" type="presOf" srcId="{7BB716DC-068B-C24E-B8D4-E9B4453A5466}" destId="{908A4B56-FDFF-DD47-ADAD-BB5C817668AB}" srcOrd="0" destOrd="1"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8D7F9DE3-FD7D-EF46-8E0C-83345FA51F2C}" type="presOf" srcId="{40CCA8FA-C21E-7F4C-A918-DB0EE3E5A9F5}" destId="{908A4B56-FDFF-DD47-ADAD-BB5C817668AB}" srcOrd="0" destOrd="2"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AB130991-0DB0-AA42-A102-C02D48BF7F94}" type="presOf" srcId="{C8DAC0B1-F528-5D49-BFB2-5D0ABA3A0024}" destId="{646FA060-238E-2844-8C3C-9B082EFC5865}" srcOrd="0" destOrd="1"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smtClean="0">
              <a:cs typeface="Calibri"/>
            </a:rPr>
            <a:t>Peak Nutrition day</a:t>
          </a:r>
          <a:endParaRPr lang="en-US" sz="1800" kern="1200" dirty="0">
            <a:cs typeface="Calibri"/>
          </a:endParaRP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0.49226</cdr:x>
      <cdr:y>0.12752</cdr:y>
    </cdr:from>
    <cdr:to>
      <cdr:x>1</cdr:x>
      <cdr:y>0.90157</cdr:y>
    </cdr:to>
    <cdr:sp macro="" textlink="">
      <cdr:nvSpPr>
        <cdr:cNvPr id="2" name="Rectangle 1">
          <a:extLst xmlns:a="http://schemas.openxmlformats.org/drawingml/2006/main">
            <a:ext uri="{FF2B5EF4-FFF2-40B4-BE49-F238E27FC236}">
              <a16:creationId xmlns:r="http://schemas.openxmlformats.org/officeDocument/2006/relationships" xmlns:p="http://schemas.openxmlformats.org/presentationml/2006/main" xmlns:a16="http://schemas.microsoft.com/office/drawing/2014/main" xmlns="" xmlns:lc="http://schemas.openxmlformats.org/drawingml/2006/lockedCanvas" id="{4591E7A6-815F-47CC-BCB0-0241AF3E9104}"/>
            </a:ext>
          </a:extLst>
        </cdr:cNvPr>
        <cdr:cNvSpPr/>
      </cdr:nvSpPr>
      <cdr:spPr>
        <a:xfrm xmlns:a="http://schemas.openxmlformats.org/drawingml/2006/main">
          <a:off x="4038600" y="723900"/>
          <a:ext cx="4165600" cy="4394200"/>
        </a:xfrm>
        <a:prstGeom xmlns:a="http://schemas.openxmlformats.org/drawingml/2006/main" prst="rect">
          <a:avLst/>
        </a:prstGeom>
        <a:solidFill xmlns:a="http://schemas.openxmlformats.org/drawingml/2006/main">
          <a:schemeClr val="accent3">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91440" tIns="45720" rIns="91440" bIns="4572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sz="2000" dirty="0">
            <a:solidFill>
              <a:schemeClr val="tx1"/>
            </a:solidFill>
            <a:cs typeface="Calibri"/>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1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116</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15</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65</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66</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94</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chart" Target="../charts/char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6.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19.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25.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3.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128.png"/><Relationship Id="rId10" Type="http://schemas.openxmlformats.org/officeDocument/2006/relationships/image" Target="../media/image11.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7.png"/><Relationship Id="rId17" Type="http://schemas.openxmlformats.org/officeDocument/2006/relationships/image" Target="../media/image126.png"/><Relationship Id="rId18" Type="http://schemas.microsoft.com/office/2007/relationships/hdphoto" Target="../media/hdphoto4.wdp"/><Relationship Id="rId19"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4.emf"/><Relationship Id="rId8" Type="http://schemas.openxmlformats.org/officeDocument/2006/relationships/image" Target="../media/image15.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jpeg"/></Relationships>
</file>

<file path=ppt/slides/_rels/slide135.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3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32.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4.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4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4.png"/><Relationship Id="rId5" Type="http://schemas.microsoft.com/office/2007/relationships/hdphoto" Target="../media/hdphoto6.wdp"/><Relationship Id="rId6" Type="http://schemas.openxmlformats.org/officeDocument/2006/relationships/image" Target="../media/image135.png"/><Relationship Id="rId7" Type="http://schemas.microsoft.com/office/2007/relationships/hdphoto" Target="../media/hdphoto7.wdp"/><Relationship Id="rId8" Type="http://schemas.openxmlformats.org/officeDocument/2006/relationships/image" Target="../media/image136.png"/><Relationship Id="rId9" Type="http://schemas.microsoft.com/office/2007/relationships/hdphoto" Target="../media/hdphoto8.wdp"/><Relationship Id="rId10" Type="http://schemas.openxmlformats.org/officeDocument/2006/relationships/image" Target="../media/image137.jpeg"/><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8.jpeg"/></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8.jpe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7.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tiff"/><Relationship Id="rId3" Type="http://schemas.openxmlformats.org/officeDocument/2006/relationships/image" Target="../media/image76.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9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 Id="rId3" Type="http://schemas.openxmlformats.org/officeDocument/2006/relationships/image" Target="../media/image97.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0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smtClean="0"/>
              <a:t>Length </a:t>
            </a:r>
            <a:r>
              <a:rPr lang="en-US" sz="3600" b="1" dirty="0" smtClean="0"/>
              <a:t>of diapause</a:t>
            </a:r>
            <a:endParaRPr lang="en-US" sz="3600" b="1" dirty="0"/>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smtClean="0"/>
              <a:t>Variation in Diapause Genotypes</a:t>
            </a:r>
            <a:endParaRPr lang="en-US" b="0" u="sng" dirty="0"/>
          </a:p>
        </p:txBody>
      </p:sp>
      <p:sp>
        <p:nvSpPr>
          <p:cNvPr id="11" name="TextBox 10">
            <a:extLst>
              <a:ext uri="{FF2B5EF4-FFF2-40B4-BE49-F238E27FC236}">
                <a16:creationId xmlns="" xmlns:a16="http://schemas.microsoft.com/office/drawing/2014/main" id="{4EB14098-980A-4116-9F01-B71252050845}"/>
              </a:ext>
            </a:extLst>
          </p:cNvPr>
          <p:cNvSpPr txBox="1"/>
          <p:nvPr/>
        </p:nvSpPr>
        <p:spPr>
          <a:xfrm>
            <a:off x="8301472" y="120387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2" name="TextBox 11">
            <a:extLst>
              <a:ext uri="{FF2B5EF4-FFF2-40B4-BE49-F238E27FC236}">
                <a16:creationId xmlns="" xmlns:a16="http://schemas.microsoft.com/office/drawing/2014/main" id="{3A1FE551-8538-46BE-900D-DBC302F10F1C}"/>
              </a:ext>
            </a:extLst>
          </p:cNvPr>
          <p:cNvSpPr txBox="1"/>
          <p:nvPr/>
        </p:nvSpPr>
        <p:spPr>
          <a:xfrm>
            <a:off x="10337800" y="1203876"/>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smtClean="0"/>
              <a:t>Long Diapause</a:t>
            </a:r>
            <a:endParaRPr lang="en-US" sz="2800" b="1" dirty="0"/>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smtClean="0"/>
              <a:t>Short Diapause </a:t>
            </a:r>
            <a:endParaRPr lang="en-US" sz="2800" b="1" dirty="0"/>
          </a:p>
        </p:txBody>
      </p:sp>
      <p:sp>
        <p:nvSpPr>
          <p:cNvPr id="28" name="TextBox 27"/>
          <p:cNvSpPr txBox="1"/>
          <p:nvPr/>
        </p:nvSpPr>
        <p:spPr>
          <a:xfrm>
            <a:off x="4985513" y="2648695"/>
            <a:ext cx="7748275" cy="523220"/>
          </a:xfrm>
          <a:prstGeom prst="rect">
            <a:avLst/>
          </a:prstGeom>
          <a:noFill/>
        </p:spPr>
        <p:txBody>
          <a:bodyPr wrap="none" rtlCol="0">
            <a:spAutoFit/>
          </a:bodyPr>
          <a:lstStyle/>
          <a:p>
            <a:pPr marL="285750" indent="-285750">
              <a:buFont typeface="Arial" panose="020B0604020202020204" pitchFamily="34" charset="0"/>
              <a:buChar char="•"/>
            </a:pPr>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smtClean="0"/>
              <a:t>Amazing Models to Understand Nutrition Storage and Diapause</a:t>
            </a:r>
            <a:endParaRPr lang="en-US" u="sng" dirty="0"/>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a:t>
            </a:r>
            <a:r>
              <a:rPr lang="en-US" sz="3600" dirty="0" smtClean="0">
                <a:solidFill>
                  <a:schemeClr val="tx1"/>
                </a:solidFill>
                <a:latin typeface="Calibri" charset="0"/>
              </a:rPr>
              <a:t>nutrition storage, </a:t>
            </a:r>
            <a:r>
              <a:rPr lang="en-US" sz="3600" dirty="0">
                <a:solidFill>
                  <a:schemeClr val="tx1"/>
                </a:solidFill>
                <a:latin typeface="Calibri" charset="0"/>
              </a:rPr>
              <a:t>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a:t>
            </a:r>
            <a:r>
              <a:rPr lang="en-US" sz="4400" dirty="0" smtClean="0">
                <a:solidFill>
                  <a:schemeClr val="tx1"/>
                </a:solidFill>
              </a:rPr>
              <a:t>nutrition storage at </a:t>
            </a:r>
            <a:r>
              <a:rPr lang="en-US" sz="4400" dirty="0">
                <a:solidFill>
                  <a:schemeClr val="tx1"/>
                </a:solidFill>
              </a:rPr>
              <a:t>the end of larval </a:t>
            </a:r>
            <a:r>
              <a:rPr lang="en-US" sz="4400" dirty="0" smtClean="0">
                <a:solidFill>
                  <a:schemeClr val="tx1"/>
                </a:solidFill>
              </a:rPr>
              <a:t>development.</a:t>
            </a:r>
            <a:endParaRPr lang="en-US" sz="4400" dirty="0">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Are longer diapausing ECB fatter?</a:t>
            </a:r>
            <a:endParaRPr lang="en-US" sz="4400" b="0" u="sng" dirty="0"/>
          </a:p>
        </p:txBody>
      </p:sp>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 xmlns:a16="http://schemas.microsoft.com/office/drawing/2014/main"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Are depletion rates similar between diapausing ECB?</a:t>
            </a:r>
            <a:endParaRPr lang="en-US" sz="4400" b="0" u="sng" dirty="0"/>
          </a:p>
        </p:txBody>
      </p:sp>
    </p:spTree>
    <p:extLst>
      <p:ext uri="{BB962C8B-B14F-4D97-AF65-F5344CB8AC3E}">
        <p14:creationId xmlns:p14="http://schemas.microsoft.com/office/powerpoint/2010/main" val="157787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Are longer diapausing ECB heavier?</a:t>
            </a:r>
          </a:p>
          <a:p>
            <a:r>
              <a:rPr lang="en-US" dirty="0" smtClean="0"/>
              <a:t>Are longer diapausing ECB fatter?</a:t>
            </a:r>
          </a:p>
          <a:p>
            <a:r>
              <a:rPr lang="en-US" dirty="0" smtClean="0"/>
              <a:t>First: </a:t>
            </a:r>
            <a:r>
              <a:rPr lang="en-US" dirty="0"/>
              <a:t>How can we diagnose the onset of diapause in ECB?</a:t>
            </a:r>
          </a:p>
          <a:p>
            <a:endParaRPr lang="en-US" dirty="0" smtClean="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Larval Diapause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 xmlns:a16="http://schemas.microsoft.com/office/drawing/2014/main"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329587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Diapause with Metabolic Activity</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a:t>
            </a:r>
            <a:r>
              <a:rPr lang="en-US" dirty="0" err="1" smtClean="0"/>
              <a:t>respirometry</a:t>
            </a:r>
            <a:r>
              <a:rPr lang="en-US" dirty="0" smtClean="0"/>
              <a:t> outcome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1392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274320"/>
            <a:ext cx="10668000" cy="6583680"/>
          </a:xfrm>
          <a:prstGeom prst="rect">
            <a:avLst/>
          </a:prstGeom>
        </p:spPr>
      </p:pic>
      <p:sp>
        <p:nvSpPr>
          <p:cNvPr id="5" name="TextBox 4"/>
          <p:cNvSpPr txBox="1"/>
          <p:nvPr/>
        </p:nvSpPr>
        <p:spPr>
          <a:xfrm>
            <a:off x="5372100" y="3863184"/>
            <a:ext cx="4089400" cy="1754326"/>
          </a:xfrm>
          <a:prstGeom prst="rect">
            <a:avLst/>
          </a:prstGeom>
          <a:noFill/>
        </p:spPr>
        <p:txBody>
          <a:bodyPr wrap="square" rtlCol="0">
            <a:spAutoFit/>
          </a:bodyPr>
          <a:lstStyle/>
          <a:p>
            <a:r>
              <a:rPr lang="en-US" dirty="0" smtClean="0"/>
              <a:t>There does not seem to be any overlap between pupation events between treatments.</a:t>
            </a:r>
          </a:p>
          <a:p>
            <a:r>
              <a:rPr lang="en-US" dirty="0" smtClean="0"/>
              <a:t>By day 41 there are 7 BE larvae remaining. How about I only use those larvae for the comparison?</a:t>
            </a:r>
          </a:p>
        </p:txBody>
      </p:sp>
    </p:spTree>
    <p:extLst>
      <p:ext uri="{BB962C8B-B14F-4D97-AF65-F5344CB8AC3E}">
        <p14:creationId xmlns:p14="http://schemas.microsoft.com/office/powerpoint/2010/main" val="298519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smtClean="0"/>
              <a:t>“True Diapause Animals”: In the </a:t>
            </a:r>
            <a:r>
              <a:rPr lang="en-US" sz="2400" smtClean="0"/>
              <a:t>diapause condition, these </a:t>
            </a:r>
            <a:r>
              <a:rPr lang="en-US" sz="2400" dirty="0" smtClean="0"/>
              <a:t>larvae </a:t>
            </a:r>
            <a:r>
              <a:rPr lang="en-US" sz="2400" smtClean="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smtClean="0"/>
              <a:t>Favorable: Spring </a:t>
            </a:r>
            <a:r>
              <a:rPr lang="en-US" sz="3200" dirty="0"/>
              <a:t>and summer are warm and the days are long </a:t>
            </a:r>
          </a:p>
          <a:p>
            <a:pPr marL="457200" indent="-457200">
              <a:buFont typeface="Arial" charset="0"/>
              <a:buChar char="•"/>
            </a:pPr>
            <a:r>
              <a:rPr lang="en-US" sz="3200" dirty="0" smtClean="0"/>
              <a:t>Unfavorable: Fall </a:t>
            </a:r>
            <a:r>
              <a:rPr lang="en-US" sz="3200" dirty="0"/>
              <a:t>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556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20227259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 Need another way </a:t>
            </a:r>
            <a:r>
              <a:rPr lang="en-US" b="1" smtClean="0"/>
              <a:t>to diagnose Diapause</a:t>
            </a:r>
            <a:endParaRPr lang="en-US" b="1"/>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9090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smtClean="0"/>
              <a:t>Diagnosing Diapause Using Wandering Period</a:t>
            </a:r>
            <a:endParaRPr lang="en-US" b="1" dirty="0"/>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Diagnosing Diapause Using Wandering Period</a:t>
            </a:r>
            <a:endParaRPr lang="en-US"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15220218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097" y="1600200"/>
            <a:ext cx="5209806" cy="4525963"/>
          </a:xfrm>
        </p:spPr>
      </p:pic>
    </p:spTree>
    <p:extLst>
      <p:ext uri="{BB962C8B-B14F-4D97-AF65-F5344CB8AC3E}">
        <p14:creationId xmlns:p14="http://schemas.microsoft.com/office/powerpoint/2010/main" val="194297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87600" y="1607674"/>
            <a:ext cx="7416800" cy="4577225"/>
          </a:xfrm>
          <a:prstGeom prst="rect">
            <a:avLst/>
          </a:prstGeom>
        </p:spPr>
      </p:pic>
      <p:sp>
        <p:nvSpPr>
          <p:cNvPr id="3" name="Title 1"/>
          <p:cNvSpPr>
            <a:spLocks noGrp="1"/>
          </p:cNvSpPr>
          <p:nvPr>
            <p:ph type="title"/>
          </p:nvPr>
        </p:nvSpPr>
        <p:spPr>
          <a:xfrm>
            <a:off x="609600" y="274638"/>
            <a:ext cx="10972800" cy="1143000"/>
          </a:xfrm>
        </p:spPr>
        <p:txBody>
          <a:bodyPr>
            <a:normAutofit fontScale="90000"/>
          </a:bodyPr>
          <a:lstStyle/>
          <a:p>
            <a:r>
              <a:rPr lang="en-US" dirty="0" smtClean="0"/>
              <a:t>Does wandering day differ between </a:t>
            </a:r>
            <a:r>
              <a:rPr lang="en-US" smtClean="0"/>
              <a:t>strains programmed for diapause?</a:t>
            </a:r>
            <a:endParaRPr lang="en-US"/>
          </a:p>
        </p:txBody>
      </p:sp>
    </p:spTree>
    <p:extLst>
      <p:ext uri="{BB962C8B-B14F-4D97-AF65-F5344CB8AC3E}">
        <p14:creationId xmlns:p14="http://schemas.microsoft.com/office/powerpoint/2010/main" val="42259105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9" y="9239"/>
            <a:ext cx="8141260" cy="6848761"/>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wandering day differ between strains programmed for non diapause?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3950" y="1600203"/>
            <a:ext cx="7404100" cy="4569387"/>
          </a:xfrm>
          <a:prstGeom prst="rect">
            <a:avLst/>
          </a:prstGeom>
        </p:spPr>
      </p:pic>
    </p:spTree>
    <p:extLst>
      <p:ext uri="{BB962C8B-B14F-4D97-AF65-F5344CB8AC3E}">
        <p14:creationId xmlns:p14="http://schemas.microsoft.com/office/powerpoint/2010/main" val="1016839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smtClean="0"/>
              <a:t>Protection from harsh </a:t>
            </a:r>
            <a:r>
              <a:rPr lang="en-US" sz="3200" dirty="0"/>
              <a:t>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29" y="9239"/>
            <a:ext cx="8215542" cy="6848761"/>
          </a:xfrm>
        </p:spPr>
      </p:pic>
    </p:spTree>
    <p:extLst>
      <p:ext uri="{BB962C8B-B14F-4D97-AF65-F5344CB8AC3E}">
        <p14:creationId xmlns:p14="http://schemas.microsoft.com/office/powerpoint/2010/main" val="347017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Diapausing Animals Larger?</a:t>
            </a:r>
            <a:endParaRPr lang="en-US" dirty="0"/>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smtClean="0"/>
              <a:t>Diapause diagnosis using metabolic activity</a:t>
            </a:r>
          </a:p>
          <a:p>
            <a:pPr>
              <a:buFont typeface="Wingdings" charset="2"/>
              <a:buChar char="ü"/>
            </a:pPr>
            <a:r>
              <a:rPr lang="en-US" sz="3600" dirty="0" smtClean="0"/>
              <a:t>Diapause diagnosis using wandering assay </a:t>
            </a:r>
            <a:endParaRPr lang="en-US" sz="3600" dirty="0"/>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a:t>
            </a:r>
            <a:r>
              <a:rPr lang="en-US" sz="5400" b="1" dirty="0" smtClean="0">
                <a:cs typeface="Calibri"/>
              </a:rPr>
              <a:t>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lean mass accumulation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349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smtClean="0"/>
              <a:t>Animals programmed for longer </a:t>
            </a:r>
            <a:r>
              <a:rPr lang="en-US" smtClean="0"/>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 xmlns:a16="http://schemas.microsoft.com/office/drawing/2014/main"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452599" y="685800"/>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772990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lean mass on day 1 in diapause treatment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depletion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2272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smtClean="0"/>
              <a:t>Diapause length affects lean mass depletion</a:t>
            </a:r>
            <a:endParaRPr lang="en-US" dirty="0"/>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smtClean="0"/>
              <a:t>a</a:t>
            </a:r>
            <a:endParaRPr lang="en-US" dirty="0"/>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6624955" cy="1569660"/>
          </a:xfrm>
          <a:prstGeom prst="rect">
            <a:avLst/>
          </a:prstGeom>
          <a:noFill/>
        </p:spPr>
        <p:txBody>
          <a:bodyPr wrap="none" rtlCol="0">
            <a:spAutoFit/>
          </a:bodyPr>
          <a:lstStyle/>
          <a:p>
            <a:r>
              <a:rPr lang="en-US" sz="3200" b="1" u="sng" dirty="0"/>
              <a:t>Diapause</a:t>
            </a:r>
            <a:r>
              <a:rPr lang="en-US" sz="3200" dirty="0"/>
              <a:t>:</a:t>
            </a:r>
          </a:p>
          <a:p>
            <a:pPr marL="285750" indent="-285750">
              <a:buFont typeface="Arial" charset="0"/>
              <a:buChar char="•"/>
            </a:pPr>
            <a:r>
              <a:rPr lang="en-US" sz="3200" dirty="0" smtClean="0"/>
              <a:t>Alternative developmental trajectory</a:t>
            </a:r>
          </a:p>
          <a:p>
            <a:pPr marL="285750" indent="-285750">
              <a:buFont typeface="Arial" charset="0"/>
              <a:buChar char="•"/>
            </a:pPr>
            <a:r>
              <a:rPr lang="en-US" sz="3200" dirty="0" smtClean="0"/>
              <a:t>Major physiology changes</a:t>
            </a:r>
            <a:endParaRPr lang="en-US" sz="3200" dirty="0"/>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to lipid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961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1"/>
                </a:solidFill>
              </a:rPr>
              <a:t>Is there a difference </a:t>
            </a:r>
            <a:r>
              <a:rPr lang="en-US" sz="6000" b="1" smtClean="0">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lipid mass difference between treatments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smtClean="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Strain to Explain lipid mass on day 1</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lipid mass on wandering day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of depletion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127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smtClean="0"/>
              <a:t>Suppressed </a:t>
            </a:r>
            <a:r>
              <a:rPr lang="en-US" sz="3600" dirty="0"/>
              <a:t>metabolism </a:t>
            </a:r>
            <a:endParaRPr lang="en-US" sz="3600" dirty="0" smtClean="0"/>
          </a:p>
          <a:p>
            <a:pPr lvl="1">
              <a:lnSpc>
                <a:spcPct val="120000"/>
              </a:lnSpc>
              <a:spcAft>
                <a:spcPts val="500"/>
              </a:spcAft>
            </a:pPr>
            <a:r>
              <a:rPr lang="en-US" sz="3600" dirty="0"/>
              <a:t>D</a:t>
            </a:r>
            <a:r>
              <a:rPr lang="en-US" sz="3600" dirty="0" smtClean="0"/>
              <a:t>evelopmental </a:t>
            </a:r>
            <a:r>
              <a:rPr lang="en-US" sz="3600" dirty="0"/>
              <a:t>arrest</a:t>
            </a:r>
          </a:p>
          <a:p>
            <a:pPr lvl="1">
              <a:lnSpc>
                <a:spcPct val="110000"/>
              </a:lnSpc>
              <a:spcAft>
                <a:spcPts val="500"/>
              </a:spcAft>
            </a:pPr>
            <a:r>
              <a:rPr lang="en-US" sz="3600" dirty="0" smtClean="0"/>
              <a:t>Feeding is terminated*</a:t>
            </a:r>
          </a:p>
          <a:p>
            <a:pPr lvl="1">
              <a:lnSpc>
                <a:spcPct val="110000"/>
              </a:lnSpc>
              <a:spcAft>
                <a:spcPts val="500"/>
              </a:spcAft>
            </a:pPr>
            <a:r>
              <a:rPr lang="en-US" sz="3600" dirty="0" smtClean="0"/>
              <a:t>Increased nutrition stores needed to become a functional adult</a:t>
            </a:r>
            <a:endParaRPr lang="en-US" sz="36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smtClean="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smtClean="0"/>
              <a:t>a</a:t>
            </a:r>
            <a:endParaRPr lang="en-US" dirty="0"/>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a:t>
            </a:r>
            <a:r>
              <a:rPr lang="en-US" sz="2800" dirty="0" smtClean="0"/>
              <a:t>increases dry mass, </a:t>
            </a:r>
            <a:r>
              <a:rPr lang="en-US" sz="2800" dirty="0"/>
              <a:t>lipid </a:t>
            </a:r>
            <a:r>
              <a:rPr lang="en-US" sz="2800" dirty="0" smtClean="0"/>
              <a:t>accumulation, and other stuff!</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a:t>
            </a:r>
            <a:r>
              <a:rPr lang="en-US" sz="3200" dirty="0" smtClean="0"/>
              <a:t>depletion and lean mass depletion rates </a:t>
            </a:r>
            <a:r>
              <a:rPr lang="en-US" sz="3200" dirty="0"/>
              <a:t>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finding thresholds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nutrients could be depleted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Predictions of outcome using </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3602163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smtClean="0"/>
              <a:t>Day 1</a:t>
            </a:r>
            <a:endParaRPr lang="en-US"/>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smtClean="0"/>
              <a:t>Wandering </a:t>
            </a:r>
            <a:r>
              <a:rPr lang="en-US" dirty="0" smtClean="0"/>
              <a:t>Day</a:t>
            </a:r>
            <a:endParaRPr lang="en-US" dirty="0"/>
          </a:p>
        </p:txBody>
      </p:sp>
    </p:spTree>
    <p:extLst>
      <p:ext uri="{BB962C8B-B14F-4D97-AF65-F5344CB8AC3E}">
        <p14:creationId xmlns:p14="http://schemas.microsoft.com/office/powerpoint/2010/main" val="11348218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smtClean="0"/>
              <a:t>Are animals programmed for longer diapause bigger in preparation for diapause?</a:t>
            </a:r>
            <a:endParaRPr lang="en-US" b="1" dirty="0"/>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smtClean="0"/>
              <a:t>Day 1</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smtClean="0"/>
              <a:t>Wandering Day</a:t>
            </a:r>
            <a:endParaRPr lang="en-US" dirty="0"/>
          </a:p>
        </p:txBody>
      </p:sp>
    </p:spTree>
    <p:extLst>
      <p:ext uri="{BB962C8B-B14F-4D97-AF65-F5344CB8AC3E}">
        <p14:creationId xmlns:p14="http://schemas.microsoft.com/office/powerpoint/2010/main" val="2415256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How about during diapause?</a:t>
            </a:r>
            <a:endParaRPr lang="en-US" b="1" dirty="0"/>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smtClean="0"/>
              <a:t>a</a:t>
            </a:r>
            <a:endParaRPr lang="en-US"/>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t>
            </a:r>
            <a:r>
              <a:rPr lang="en-US" b="1" dirty="0" smtClean="0"/>
              <a:t>animals?</a:t>
            </a:r>
            <a:endParaRPr lang="en-US" b="1" dirty="0"/>
          </a:p>
        </p:txBody>
      </p:sp>
    </p:spTree>
    <p:extLst>
      <p:ext uri="{BB962C8B-B14F-4D97-AF65-F5344CB8AC3E}">
        <p14:creationId xmlns:p14="http://schemas.microsoft.com/office/powerpoint/2010/main" val="2048828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a:t>
            </a:r>
            <a:r>
              <a:rPr lang="en-US" sz="2800" dirty="0" smtClean="0"/>
              <a:t>CO2 weighted by mass </a:t>
            </a:r>
            <a:r>
              <a:rPr lang="en-US" sz="2800" dirty="0"/>
              <a:t>production between </a:t>
            </a:r>
            <a:r>
              <a:rPr lang="en-US" sz="2800" dirty="0" smtClean="0"/>
              <a:t>strain.</a:t>
            </a:r>
            <a:endParaRPr lang="en-US" sz="2800" dirty="0"/>
          </a:p>
          <a:p>
            <a:r>
              <a:rPr lang="en-US" sz="2800" dirty="0"/>
              <a:t>No significant difference in CO2 </a:t>
            </a:r>
            <a:r>
              <a:rPr lang="en-US" sz="2800" dirty="0" smtClean="0"/>
              <a:t>production weighted by mass </a:t>
            </a:r>
            <a:r>
              <a:rPr lang="en-US" sz="2800" dirty="0"/>
              <a:t>between </a:t>
            </a:r>
            <a:r>
              <a:rPr lang="en-US" sz="2800" dirty="0" smtClean="0"/>
              <a:t>treatments.</a:t>
            </a:r>
            <a:endParaRPr lang="en-US" sz="2800" dirty="0"/>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58113" y="254726"/>
            <a:ext cx="8872728" cy="838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European corn borer: divergence in life cycle timing</a:t>
            </a:r>
          </a:p>
        </p:txBody>
      </p:sp>
      <p:sp>
        <p:nvSpPr>
          <p:cNvPr id="9" name="Rectangle 8"/>
          <p:cNvSpPr/>
          <p:nvPr/>
        </p:nvSpPr>
        <p:spPr>
          <a:xfrm>
            <a:off x="1676400" y="152401"/>
            <a:ext cx="8763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561" y="1558209"/>
            <a:ext cx="3171271" cy="2019734"/>
          </a:xfrm>
          <a:prstGeom prst="rect">
            <a:avLst/>
          </a:prstGeom>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532" y="1533144"/>
            <a:ext cx="1085069" cy="20286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3" name="Rectangle 52"/>
          <p:cNvSpPr/>
          <p:nvPr/>
        </p:nvSpPr>
        <p:spPr>
          <a:xfrm>
            <a:off x="1592652" y="3718560"/>
            <a:ext cx="9006840" cy="9144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6400" y="1154668"/>
            <a:ext cx="3483518"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latin typeface="Calibri" panose="020F0502020204030204" pitchFamily="34" charset="0"/>
                <a:cs typeface="Calibri" panose="020F0502020204030204" pitchFamily="34" charset="0"/>
              </a:rPr>
              <a:t>Latitudinal variation in </a:t>
            </a:r>
            <a:r>
              <a:rPr lang="en-US" u="sng" dirty="0" err="1">
                <a:latin typeface="Calibri" panose="020F0502020204030204" pitchFamily="34" charset="0"/>
                <a:cs typeface="Calibri" panose="020F0502020204030204" pitchFamily="34" charset="0"/>
              </a:rPr>
              <a:t>voltinism</a:t>
            </a:r>
            <a:endParaRPr lang="en-US" u="sng" dirty="0">
              <a:latin typeface="Calibri" panose="020F0502020204030204" pitchFamily="34" charset="0"/>
              <a:cs typeface="Calibri" panose="020F0502020204030204" pitchFamily="34" charset="0"/>
            </a:endParaRPr>
          </a:p>
        </p:txBody>
      </p:sp>
      <p:sp>
        <p:nvSpPr>
          <p:cNvPr id="54" name="Freeform 53"/>
          <p:cNvSpPr/>
          <p:nvPr/>
        </p:nvSpPr>
        <p:spPr>
          <a:xfrm>
            <a:off x="3675889" y="542915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56" name="Straight Connector 55"/>
          <p:cNvCxnSpPr/>
          <p:nvPr/>
        </p:nvCxnSpPr>
        <p:spPr>
          <a:xfrm>
            <a:off x="2276758" y="6512087"/>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80083" y="4493947"/>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1353691" y="5268633"/>
            <a:ext cx="1562796" cy="307777"/>
          </a:xfrm>
          <a:prstGeom prst="rect">
            <a:avLst/>
          </a:prstGeom>
          <a:noFill/>
        </p:spPr>
        <p:txBody>
          <a:bodyPr wrap="square" rtlCol="0">
            <a:spAutoFit/>
          </a:bodyPr>
          <a:lstStyle/>
          <a:p>
            <a:r>
              <a:rPr lang="en-US" sz="1400" b="1" dirty="0">
                <a:solidFill>
                  <a:prstClr val="black"/>
                </a:solidFill>
              </a:rPr>
              <a:t>Breeding Adults</a:t>
            </a:r>
          </a:p>
        </p:txBody>
      </p:sp>
      <p:sp>
        <p:nvSpPr>
          <p:cNvPr id="59" name="Freeform 58"/>
          <p:cNvSpPr/>
          <p:nvPr/>
        </p:nvSpPr>
        <p:spPr>
          <a:xfrm>
            <a:off x="2948788" y="5410201"/>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Freeform 59"/>
          <p:cNvSpPr/>
          <p:nvPr/>
        </p:nvSpPr>
        <p:spPr>
          <a:xfrm>
            <a:off x="4657034" y="538138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1" name="Straight Connector 60"/>
          <p:cNvCxnSpPr/>
          <p:nvPr/>
        </p:nvCxnSpPr>
        <p:spPr>
          <a:xfrm>
            <a:off x="3361103" y="6415349"/>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106512" y="6504802"/>
            <a:ext cx="513282" cy="276999"/>
          </a:xfrm>
          <a:prstGeom prst="rect">
            <a:avLst/>
          </a:prstGeom>
          <a:noFill/>
        </p:spPr>
        <p:txBody>
          <a:bodyPr wrap="none" rtlCol="0">
            <a:spAutoFit/>
          </a:bodyPr>
          <a:lstStyle/>
          <a:p>
            <a:r>
              <a:rPr lang="en-US" sz="1200" b="1" dirty="0">
                <a:solidFill>
                  <a:prstClr val="black"/>
                </a:solidFill>
              </a:rPr>
              <a:t>JUNE</a:t>
            </a:r>
          </a:p>
        </p:txBody>
      </p:sp>
      <p:cxnSp>
        <p:nvCxnSpPr>
          <p:cNvPr id="63" name="Straight Connector 62"/>
          <p:cNvCxnSpPr/>
          <p:nvPr/>
        </p:nvCxnSpPr>
        <p:spPr>
          <a:xfrm>
            <a:off x="4290508" y="6408513"/>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32869" y="6504802"/>
            <a:ext cx="469424" cy="276999"/>
          </a:xfrm>
          <a:prstGeom prst="rect">
            <a:avLst/>
          </a:prstGeom>
          <a:noFill/>
        </p:spPr>
        <p:txBody>
          <a:bodyPr wrap="none" rtlCol="0">
            <a:spAutoFit/>
          </a:bodyPr>
          <a:lstStyle/>
          <a:p>
            <a:r>
              <a:rPr lang="en-US" sz="1200" b="1" dirty="0">
                <a:solidFill>
                  <a:prstClr val="black"/>
                </a:solidFill>
              </a:rPr>
              <a:t>JULY</a:t>
            </a:r>
          </a:p>
        </p:txBody>
      </p:sp>
      <p:cxnSp>
        <p:nvCxnSpPr>
          <p:cNvPr id="65" name="Straight Connector 64"/>
          <p:cNvCxnSpPr/>
          <p:nvPr/>
        </p:nvCxnSpPr>
        <p:spPr>
          <a:xfrm>
            <a:off x="5222552" y="6409323"/>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19659" y="6498326"/>
            <a:ext cx="722442" cy="276999"/>
          </a:xfrm>
          <a:prstGeom prst="rect">
            <a:avLst/>
          </a:prstGeom>
          <a:noFill/>
        </p:spPr>
        <p:txBody>
          <a:bodyPr wrap="none" rtlCol="0">
            <a:spAutoFit/>
          </a:bodyPr>
          <a:lstStyle/>
          <a:p>
            <a:r>
              <a:rPr lang="en-US" sz="1200" b="1" dirty="0">
                <a:solidFill>
                  <a:prstClr val="black"/>
                </a:solidFill>
              </a:rPr>
              <a:t>AUGUST</a:t>
            </a:r>
          </a:p>
        </p:txBody>
      </p:sp>
      <p:sp>
        <p:nvSpPr>
          <p:cNvPr id="67" name="Rectangle 66"/>
          <p:cNvSpPr/>
          <p:nvPr/>
        </p:nvSpPr>
        <p:spPr>
          <a:xfrm>
            <a:off x="2470191" y="4641124"/>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677845" y="4570831"/>
            <a:ext cx="944361" cy="338554"/>
          </a:xfrm>
          <a:prstGeom prst="rect">
            <a:avLst/>
          </a:prstGeom>
          <a:noFill/>
        </p:spPr>
        <p:txBody>
          <a:bodyPr wrap="none" rtlCol="0">
            <a:spAutoFit/>
          </a:bodyPr>
          <a:lstStyle/>
          <a:p>
            <a:r>
              <a:rPr lang="en-US" sz="1600" b="1" dirty="0"/>
              <a:t>UZ strain</a:t>
            </a:r>
          </a:p>
        </p:txBody>
      </p:sp>
      <p:sp>
        <p:nvSpPr>
          <p:cNvPr id="69" name="Rectangle 68"/>
          <p:cNvSpPr/>
          <p:nvPr/>
        </p:nvSpPr>
        <p:spPr>
          <a:xfrm>
            <a:off x="2470191" y="488069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677845" y="4829090"/>
            <a:ext cx="960519" cy="338554"/>
          </a:xfrm>
          <a:prstGeom prst="rect">
            <a:avLst/>
          </a:prstGeom>
          <a:noFill/>
        </p:spPr>
        <p:txBody>
          <a:bodyPr wrap="none" rtlCol="0">
            <a:spAutoFit/>
          </a:bodyPr>
          <a:lstStyle/>
          <a:p>
            <a:r>
              <a:rPr lang="en-US" sz="1600" b="1" dirty="0"/>
              <a:t>BE strain</a:t>
            </a:r>
          </a:p>
        </p:txBody>
      </p:sp>
      <p:sp>
        <p:nvSpPr>
          <p:cNvPr id="26" name="TextBox 25"/>
          <p:cNvSpPr txBox="1"/>
          <p:nvPr/>
        </p:nvSpPr>
        <p:spPr>
          <a:xfrm>
            <a:off x="1658113" y="4000378"/>
            <a:ext cx="5155835"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latin typeface="Calibri" panose="020F0502020204030204" pitchFamily="34" charset="0"/>
                <a:cs typeface="Calibri" panose="020F0502020204030204" pitchFamily="34" charset="0"/>
              </a:rPr>
              <a:t>Sympatric </a:t>
            </a:r>
            <a:r>
              <a:rPr lang="en-US" u="sng" dirty="0" err="1">
                <a:latin typeface="Calibri" panose="020F0502020204030204" pitchFamily="34" charset="0"/>
                <a:cs typeface="Calibri" panose="020F0502020204030204" pitchFamily="34" charset="0"/>
              </a:rPr>
              <a:t>bivoltine</a:t>
            </a:r>
            <a:r>
              <a:rPr lang="en-US" u="sng" dirty="0">
                <a:latin typeface="Calibri" panose="020F0502020204030204" pitchFamily="34" charset="0"/>
                <a:cs typeface="Calibri" panose="020F0502020204030204" pitchFamily="34" charset="0"/>
              </a:rPr>
              <a:t> E strain and </a:t>
            </a:r>
            <a:r>
              <a:rPr lang="en-US" u="sng" dirty="0" err="1">
                <a:latin typeface="Calibri" panose="020F0502020204030204" pitchFamily="34" charset="0"/>
                <a:cs typeface="Calibri" panose="020F0502020204030204" pitchFamily="34" charset="0"/>
              </a:rPr>
              <a:t>univoltine</a:t>
            </a:r>
            <a:r>
              <a:rPr lang="en-US" u="sng" dirty="0">
                <a:latin typeface="Calibri" panose="020F0502020204030204" pitchFamily="34" charset="0"/>
                <a:cs typeface="Calibri" panose="020F0502020204030204" pitchFamily="34" charset="0"/>
              </a:rPr>
              <a:t> Z strain</a:t>
            </a:r>
          </a:p>
        </p:txBody>
      </p:sp>
      <p:grpSp>
        <p:nvGrpSpPr>
          <p:cNvPr id="4" name="Group 3">
            <a:extLst>
              <a:ext uri="{FF2B5EF4-FFF2-40B4-BE49-F238E27FC236}">
                <a16:creationId xmlns:a16="http://schemas.microsoft.com/office/drawing/2014/main" xmlns="" id="{8B07C15A-1804-415B-A64A-3E9BDC460156}"/>
              </a:ext>
            </a:extLst>
          </p:cNvPr>
          <p:cNvGrpSpPr/>
          <p:nvPr/>
        </p:nvGrpSpPr>
        <p:grpSpPr>
          <a:xfrm>
            <a:off x="6404350" y="3962401"/>
            <a:ext cx="4408710" cy="2752837"/>
            <a:chOff x="4908925" y="4010025"/>
            <a:chExt cx="4408710" cy="2752837"/>
          </a:xfrm>
        </p:grpSpPr>
        <p:sp>
          <p:nvSpPr>
            <p:cNvPr id="2" name="TextBox 1"/>
            <p:cNvSpPr txBox="1"/>
            <p:nvPr/>
          </p:nvSpPr>
          <p:spPr>
            <a:xfrm>
              <a:off x="5345306" y="4010025"/>
              <a:ext cx="2077235" cy="369332"/>
            </a:xfrm>
            <a:prstGeom prst="rect">
              <a:avLst/>
            </a:prstGeom>
            <a:noFill/>
          </p:spPr>
          <p:txBody>
            <a:bodyPr wrap="none" rtlCol="0">
              <a:spAutoFit/>
            </a:bodyPr>
            <a:lstStyle/>
            <a:p>
              <a:r>
                <a:rPr lang="en-US" dirty="0">
                  <a:solidFill>
                    <a:srgbClr val="000099"/>
                  </a:solidFill>
                </a:rPr>
                <a:t>Earlier-emerging BE </a:t>
              </a:r>
            </a:p>
          </p:txBody>
        </p:sp>
        <p:sp>
          <p:nvSpPr>
            <p:cNvPr id="42" name="TextBox 41"/>
            <p:cNvSpPr txBox="1"/>
            <p:nvPr/>
          </p:nvSpPr>
          <p:spPr>
            <a:xfrm>
              <a:off x="7346839" y="4012923"/>
              <a:ext cx="1970796" cy="369332"/>
            </a:xfrm>
            <a:prstGeom prst="rect">
              <a:avLst/>
            </a:prstGeom>
            <a:noFill/>
          </p:spPr>
          <p:txBody>
            <a:bodyPr wrap="none" rtlCol="0">
              <a:spAutoFit/>
            </a:bodyPr>
            <a:lstStyle/>
            <a:p>
              <a:r>
                <a:rPr lang="en-US" dirty="0">
                  <a:solidFill>
                    <a:srgbClr val="FF0000"/>
                  </a:solidFill>
                </a:rPr>
                <a:t>Later-emerging UZ </a:t>
              </a:r>
            </a:p>
          </p:txBody>
        </p:sp>
        <p:pic>
          <p:nvPicPr>
            <p:cNvPr id="30" name="Picture 29">
              <a:extLst>
                <a:ext uri="{FF2B5EF4-FFF2-40B4-BE49-F238E27FC236}">
                  <a16:creationId xmlns:a16="http://schemas.microsoft.com/office/drawing/2014/main" xmlns="" id="{4E98C66A-FC63-4127-BF16-FF433CCFAF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925" y="4485135"/>
              <a:ext cx="4003427" cy="2277727"/>
            </a:xfrm>
            <a:prstGeom prst="rect">
              <a:avLst/>
            </a:prstGeom>
            <a:noFill/>
            <a:ln>
              <a:noFill/>
            </a:ln>
          </p:spPr>
        </p:pic>
      </p:grpSp>
      <p:grpSp>
        <p:nvGrpSpPr>
          <p:cNvPr id="6" name="Group 5">
            <a:extLst>
              <a:ext uri="{FF2B5EF4-FFF2-40B4-BE49-F238E27FC236}">
                <a16:creationId xmlns:a16="http://schemas.microsoft.com/office/drawing/2014/main" xmlns="" id="{2DF0C53A-ACF4-492E-9623-CF479DD1FF8D}"/>
              </a:ext>
            </a:extLst>
          </p:cNvPr>
          <p:cNvGrpSpPr/>
          <p:nvPr/>
        </p:nvGrpSpPr>
        <p:grpSpPr>
          <a:xfrm>
            <a:off x="6632207" y="2021205"/>
            <a:ext cx="1013339" cy="274320"/>
            <a:chOff x="5108206" y="2021205"/>
            <a:chExt cx="1013339" cy="274320"/>
          </a:xfrm>
        </p:grpSpPr>
        <p:cxnSp>
          <p:nvCxnSpPr>
            <p:cNvPr id="2048" name="Straight Arrow Connector 2047"/>
            <p:cNvCxnSpPr/>
            <p:nvPr/>
          </p:nvCxnSpPr>
          <p:spPr>
            <a:xfrm>
              <a:off x="5108206" y="2121408"/>
              <a:ext cx="455151"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xmlns="" id="{D41F4979-6B16-4151-9D35-C06B3BA15B75}"/>
                </a:ext>
              </a:extLst>
            </p:cNvPr>
            <p:cNvSpPr/>
            <p:nvPr/>
          </p:nvSpPr>
          <p:spPr>
            <a:xfrm>
              <a:off x="5572905" y="2021205"/>
              <a:ext cx="548640" cy="2743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18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fill="hold"/>
                                        <p:tgtEl>
                                          <p:spTgt spid="54"/>
                                        </p:tgtEl>
                                        <p:attrNameLst>
                                          <p:attrName>ppt_x</p:attrName>
                                        </p:attrNameLst>
                                      </p:cBhvr>
                                      <p:tavLst>
                                        <p:tav tm="0">
                                          <p:val>
                                            <p:strVal val="#ppt_x"/>
                                          </p:val>
                                        </p:tav>
                                        <p:tav tm="100000">
                                          <p:val>
                                            <p:strVal val="#ppt_x"/>
                                          </p:val>
                                        </p:tav>
                                      </p:tavLst>
                                    </p:anim>
                                    <p:anim calcmode="lin" valueType="num">
                                      <p:cBhvr additive="base">
                                        <p:cTn id="2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smtClean="0"/>
              <a:t>Diapause</a:t>
            </a:r>
            <a:endParaRPr lang="en-US" dirty="0"/>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5329472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Tree>
    <p:extLst>
      <p:ext uri="{BB962C8B-B14F-4D97-AF65-F5344CB8AC3E}">
        <p14:creationId xmlns:p14="http://schemas.microsoft.com/office/powerpoint/2010/main" val="13701440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Tree>
    <p:extLst>
      <p:ext uri="{BB962C8B-B14F-4D97-AF65-F5344CB8AC3E}">
        <p14:creationId xmlns:p14="http://schemas.microsoft.com/office/powerpoint/2010/main" val="5430612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smtClean="0"/>
              <a:t>Diapause</a:t>
            </a:r>
            <a:endParaRPr lang="en-US" dirty="0"/>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4244079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smtClean="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smtClean="0"/>
              <a:t>ECB Larval Diapause</a:t>
            </a:r>
            <a:r>
              <a:rPr lang="en-US" sz="3200" dirty="0" smtClean="0"/>
              <a:t> </a:t>
            </a:r>
          </a:p>
          <a:p>
            <a:pPr marL="742950" lvl="1" indent="-285750">
              <a:buFont typeface="Arial" charset="0"/>
              <a:buChar char="•"/>
            </a:pPr>
            <a:r>
              <a:rPr lang="en-US" sz="3200" dirty="0" smtClean="0"/>
              <a:t>Diapause onset at end of ultimate larval instar</a:t>
            </a:r>
          </a:p>
          <a:p>
            <a:pPr marL="742950" lvl="1" indent="-285750">
              <a:buFont typeface="Arial" charset="0"/>
              <a:buChar char="•"/>
            </a:pPr>
            <a:r>
              <a:rPr lang="en-US" sz="3200" dirty="0" smtClean="0"/>
              <a:t>Feeding is terminated after diapause onset</a:t>
            </a:r>
          </a:p>
          <a:p>
            <a:pPr marL="742950" lvl="1" indent="-285750">
              <a:buFont typeface="Arial" charset="0"/>
              <a:buChar char="•"/>
            </a:pPr>
            <a:r>
              <a:rPr lang="en-US" sz="3200" b="1" u="sng" dirty="0" smtClean="0"/>
              <a:t>Two rounds of metamorphosis after diapause is terminated</a:t>
            </a:r>
            <a:endParaRPr lang="en-US" sz="3200" b="1" u="sng" dirty="0"/>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19994</TotalTime>
  <Words>2755</Words>
  <Application>Microsoft Macintosh PowerPoint</Application>
  <PresentationFormat>Widescreen</PresentationFormat>
  <Paragraphs>828</Paragraphs>
  <Slides>143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Diagnosing Larval Diapause</vt:lpstr>
      <vt:lpstr>PowerPoint Presentation</vt:lpstr>
      <vt:lpstr>Diagnosing Diapause with Metabolic Activity</vt:lpstr>
      <vt:lpstr>Prediction slide of respirometry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Need another way to diagnose Diapause</vt:lpstr>
      <vt:lpstr>Diagnosing Diapause Using Wandering Period</vt:lpstr>
      <vt:lpstr>Diagnosing Diapause Using Wandering Period</vt:lpstr>
      <vt:lpstr>Does the wandering day differ in animals programmed for diapause?</vt:lpstr>
      <vt:lpstr>PowerPoint Presentation</vt:lpstr>
      <vt:lpstr>Does wandering day differ between strains programmed for diapause?</vt:lpstr>
      <vt:lpstr>PowerPoint Presentation</vt:lpstr>
      <vt:lpstr>Does wandering day differ between strains programmed for non diapause?</vt:lpstr>
      <vt:lpstr>PowerPoint Presentation</vt:lpstr>
      <vt:lpstr>Are Diapausing Animals Larger?</vt:lpstr>
      <vt:lpstr>PowerPoint Presentation</vt:lpstr>
      <vt:lpstr>Prediction slide of lean mass accumulation</vt:lpstr>
      <vt:lpstr>Animals programmed for longer diapause accumulate more lean mass</vt:lpstr>
      <vt:lpstr>PowerPoint Presentation</vt:lpstr>
      <vt:lpstr>Using strain to explain lean mass on day 1 in diapause treatment</vt:lpstr>
      <vt:lpstr>PowerPoint Presentation</vt:lpstr>
      <vt:lpstr>Prediction slide of depletion</vt:lpstr>
      <vt:lpstr>Diapause length affects lean mass depletion</vt:lpstr>
      <vt:lpstr>PowerPoint Presentation</vt:lpstr>
      <vt:lpstr>PowerPoint Presentation</vt:lpstr>
      <vt:lpstr>PowerPoint Presentation</vt:lpstr>
      <vt:lpstr>Return to lipid prediction</vt:lpstr>
      <vt:lpstr>PowerPoint Presentation</vt:lpstr>
      <vt:lpstr>Using photoperiod to explain lipid mass difference between treatments on Day 1</vt:lpstr>
      <vt:lpstr>PowerPoint Presentation</vt:lpstr>
      <vt:lpstr>Using Strain to Explain lipid mass on day 1</vt:lpstr>
      <vt:lpstr>Using strain to explain lipid mass on wandering day</vt:lpstr>
      <vt:lpstr>Prediction of depletion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Predict finding thresholds</vt:lpstr>
      <vt:lpstr>PowerPoint Presentation</vt:lpstr>
      <vt:lpstr>How nutrients could be depleted</vt:lpstr>
      <vt:lpstr>PowerPoint Presentation</vt:lpstr>
      <vt:lpstr>Predictions of outcome using </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490</cp:revision>
  <dcterms:modified xsi:type="dcterms:W3CDTF">2018-10-03T02:15:53Z</dcterms:modified>
</cp:coreProperties>
</file>